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1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1CC0C-4F81-4A7F-86D4-C410E41865A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E2D8A-8C26-4B32-BE98-E1259FCF8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008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E2D8A-8C26-4B32-BE98-E1259FCF87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83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52009C-2EE2-491D-9BE7-CBECD290F3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93142DB-CFD1-45B1-8C5F-8F933070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1546"/>
            <a:ext cx="4572000" cy="135732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Mecanisme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simple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RGHI</a:t>
            </a:r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86322"/>
            <a:ext cx="7858148" cy="864096"/>
          </a:xfrm>
        </p:spPr>
        <p:txBody>
          <a:bodyPr>
            <a:noAutofit/>
          </a:bodyPr>
          <a:lstStyle/>
          <a:p>
            <a:r>
              <a:rPr lang="ro-RO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Realizat: </a:t>
            </a:r>
            <a:r>
              <a:rPr lang="ro-RO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Prof.Oprescu</a:t>
            </a:r>
            <a:r>
              <a:rPr lang="ro-RO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Narcis Doru</a:t>
            </a:r>
          </a:p>
          <a:p>
            <a:r>
              <a:rPr lang="ro-RO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Școala Gimnazială „</a:t>
            </a:r>
            <a:r>
              <a:rPr lang="ro-RO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Gh.Banea</a:t>
            </a:r>
            <a:r>
              <a:rPr lang="ro-RO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9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0" dirty="0" smtClean="0">
                <a:latin typeface="Castellar" pitchFamily="18" charset="0"/>
              </a:rPr>
              <a:t>“</a:t>
            </a:r>
            <a:r>
              <a:rPr lang="en-US" sz="3200" b="0" dirty="0" err="1" smtClean="0">
                <a:latin typeface="Castellar" pitchFamily="18" charset="0"/>
              </a:rPr>
              <a:t>Ajuta-ma,te</a:t>
            </a:r>
            <a:r>
              <a:rPr lang="en-US" sz="3200" b="0" dirty="0" smtClean="0">
                <a:latin typeface="Castellar" pitchFamily="18" charset="0"/>
              </a:rPr>
              <a:t> </a:t>
            </a:r>
            <a:r>
              <a:rPr lang="en-US" sz="3200" b="0" dirty="0" err="1" smtClean="0">
                <a:latin typeface="Castellar" pitchFamily="18" charset="0"/>
              </a:rPr>
              <a:t>rog</a:t>
            </a:r>
            <a:r>
              <a:rPr lang="en-US" sz="3200" b="0" dirty="0" smtClean="0">
                <a:latin typeface="Castellar" pitchFamily="18" charset="0"/>
              </a:rPr>
              <a:t>, cu o </a:t>
            </a:r>
            <a:r>
              <a:rPr lang="en-US" sz="3200" b="0" dirty="0" err="1" smtClean="0">
                <a:latin typeface="Castellar" pitchFamily="18" charset="0"/>
              </a:rPr>
              <a:t>pirghie</a:t>
            </a:r>
            <a:r>
              <a:rPr lang="en-US" sz="3200" b="0" dirty="0" smtClean="0">
                <a:latin typeface="Castellar" pitchFamily="18" charset="0"/>
              </a:rPr>
              <a:t>!”</a:t>
            </a:r>
            <a:endParaRPr lang="en-US" sz="3200" b="0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92500"/>
          </a:bodyPr>
          <a:lstStyle/>
          <a:p>
            <a:r>
              <a:rPr lang="en-US" sz="4400" b="1" i="1" dirty="0" err="1" smtClean="0">
                <a:latin typeface="Comic Sans MS" pitchFamily="66" charset="0"/>
              </a:rPr>
              <a:t>Pirghia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este</a:t>
            </a:r>
            <a:r>
              <a:rPr lang="en-US" sz="4400" dirty="0" smtClean="0">
                <a:latin typeface="Comic Sans MS" pitchFamily="66" charset="0"/>
              </a:rPr>
              <a:t> un </a:t>
            </a:r>
            <a:r>
              <a:rPr lang="en-US" sz="4400" dirty="0" err="1" smtClean="0">
                <a:latin typeface="Comic Sans MS" pitchFamily="66" charset="0"/>
              </a:rPr>
              <a:t>dispozitiv</a:t>
            </a:r>
            <a:r>
              <a:rPr lang="en-US" sz="4400" dirty="0" smtClean="0">
                <a:latin typeface="Comic Sans MS" pitchFamily="66" charset="0"/>
              </a:rPr>
              <a:t> care </a:t>
            </a:r>
            <a:r>
              <a:rPr lang="en-US" sz="4400" dirty="0" err="1" smtClean="0">
                <a:latin typeface="Comic Sans MS" pitchFamily="66" charset="0"/>
              </a:rPr>
              <a:t>usureaza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activitatile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omului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micsorind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efortul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pe</a:t>
            </a:r>
            <a:r>
              <a:rPr lang="en-US" sz="4400" dirty="0" smtClean="0">
                <a:latin typeface="Comic Sans MS" pitchFamily="66" charset="0"/>
              </a:rPr>
              <a:t> care </a:t>
            </a:r>
            <a:r>
              <a:rPr lang="en-US" sz="4400" dirty="0" err="1" smtClean="0">
                <a:latin typeface="Comic Sans MS" pitchFamily="66" charset="0"/>
              </a:rPr>
              <a:t>acesta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trebuie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sa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il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depuna</a:t>
            </a:r>
            <a:r>
              <a:rPr lang="en-US" sz="4400" dirty="0" smtClean="0">
                <a:latin typeface="Comic Sans MS" pitchFamily="66" charset="0"/>
              </a:rPr>
              <a:t>.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Stii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apare</a:t>
            </a:r>
            <a:r>
              <a:rPr lang="en-US" dirty="0" smtClean="0"/>
              <a:t> </a:t>
            </a:r>
            <a:r>
              <a:rPr lang="en-US" dirty="0" err="1" smtClean="0"/>
              <a:t>pirghia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276872"/>
            <a:ext cx="2200275" cy="2076450"/>
          </a:xfrm>
        </p:spPr>
      </p:pic>
      <p:pic>
        <p:nvPicPr>
          <p:cNvPr id="1026" name="Picture 2" descr="C:\Users\Statia_7\Pictures\pirghie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328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atia_7\Pictures\pirghie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4209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atia_7\Pictures\pirghie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6638" y="4648200"/>
            <a:ext cx="152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atia_7\Pictures\pirghie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2454" y="4329956"/>
            <a:ext cx="2062511" cy="138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atia_7\Pictures\pirghie\images (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0300" y="4302125"/>
            <a:ext cx="19050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89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736594" cy="2990136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>
                <a:latin typeface="Copperplate Gothic Light" pitchFamily="34" charset="0"/>
              </a:rPr>
              <a:t>Pirghia</a:t>
            </a:r>
            <a:r>
              <a:rPr lang="en-US" dirty="0">
                <a:latin typeface="Copperplate Gothic Light" pitchFamily="34" charset="0"/>
              </a:rPr>
              <a:t>  </a:t>
            </a:r>
            <a:r>
              <a:rPr lang="en-US" dirty="0" err="1">
                <a:latin typeface="Copperplate Gothic Light" pitchFamily="34" charset="0"/>
              </a:rPr>
              <a:t>este</a:t>
            </a:r>
            <a:r>
              <a:rPr lang="en-US" dirty="0">
                <a:latin typeface="Copperplate Gothic Light" pitchFamily="34" charset="0"/>
              </a:rPr>
              <a:t> o </a:t>
            </a:r>
            <a:r>
              <a:rPr lang="en-US" dirty="0" err="1">
                <a:latin typeface="Copperplate Gothic Light" pitchFamily="34" charset="0"/>
              </a:rPr>
              <a:t>bara</a:t>
            </a:r>
            <a:r>
              <a:rPr lang="en-US" dirty="0">
                <a:latin typeface="Copperplate Gothic Light" pitchFamily="34" charset="0"/>
              </a:rPr>
              <a:t> </a:t>
            </a:r>
            <a:r>
              <a:rPr lang="en-US" dirty="0" err="1">
                <a:latin typeface="Copperplate Gothic Light" pitchFamily="34" charset="0"/>
              </a:rPr>
              <a:t>rigida</a:t>
            </a:r>
            <a:r>
              <a:rPr lang="en-US" dirty="0">
                <a:latin typeface="Copperplate Gothic Light" pitchFamily="34" charset="0"/>
              </a:rPr>
              <a:t> (care nu se </a:t>
            </a:r>
            <a:r>
              <a:rPr lang="en-US" dirty="0" err="1">
                <a:latin typeface="Copperplate Gothic Light" pitchFamily="34" charset="0"/>
              </a:rPr>
              <a:t>indoaie</a:t>
            </a:r>
            <a:r>
              <a:rPr lang="en-US" dirty="0">
                <a:latin typeface="Copperplate Gothic Light" pitchFamily="34" charset="0"/>
              </a:rPr>
              <a:t>),</a:t>
            </a:r>
            <a:r>
              <a:rPr lang="en-US" dirty="0" err="1">
                <a:latin typeface="Copperplate Gothic Light" pitchFamily="34" charset="0"/>
              </a:rPr>
              <a:t>ce</a:t>
            </a:r>
            <a:r>
              <a:rPr lang="en-US" dirty="0">
                <a:latin typeface="Copperplate Gothic Light" pitchFamily="34" charset="0"/>
              </a:rPr>
              <a:t> se </a:t>
            </a:r>
            <a:r>
              <a:rPr lang="en-US" dirty="0" err="1">
                <a:latin typeface="Copperplate Gothic Light" pitchFamily="34" charset="0"/>
              </a:rPr>
              <a:t>roteste</a:t>
            </a:r>
            <a:r>
              <a:rPr lang="en-US" dirty="0">
                <a:latin typeface="Copperplate Gothic Light" pitchFamily="34" charset="0"/>
              </a:rPr>
              <a:t> in </a:t>
            </a:r>
            <a:r>
              <a:rPr lang="en-US" dirty="0" err="1">
                <a:latin typeface="Copperplate Gothic Light" pitchFamily="34" charset="0"/>
              </a:rPr>
              <a:t>jurul</a:t>
            </a:r>
            <a:r>
              <a:rPr lang="en-US" dirty="0">
                <a:latin typeface="Copperplate Gothic Light" pitchFamily="34" charset="0"/>
              </a:rPr>
              <a:t> </a:t>
            </a:r>
            <a:r>
              <a:rPr lang="en-US" dirty="0" err="1">
                <a:latin typeface="Copperplate Gothic Light" pitchFamily="34" charset="0"/>
              </a:rPr>
              <a:t>unui</a:t>
            </a:r>
            <a:r>
              <a:rPr lang="en-US" dirty="0">
                <a:latin typeface="Copperplate Gothic Light" pitchFamily="34" charset="0"/>
              </a:rPr>
              <a:t> </a:t>
            </a:r>
            <a:r>
              <a:rPr lang="en-US" dirty="0" err="1">
                <a:latin typeface="Copperplate Gothic Light" pitchFamily="34" charset="0"/>
              </a:rPr>
              <a:t>punct</a:t>
            </a:r>
            <a:r>
              <a:rPr lang="en-US" dirty="0">
                <a:latin typeface="Copperplate Gothic Light" pitchFamily="34" charset="0"/>
              </a:rPr>
              <a:t> </a:t>
            </a:r>
            <a:r>
              <a:rPr lang="en-US" dirty="0" err="1">
                <a:latin typeface="Copperplate Gothic Light" pitchFamily="34" charset="0"/>
              </a:rPr>
              <a:t>fix,numit</a:t>
            </a:r>
            <a:r>
              <a:rPr lang="en-US" dirty="0">
                <a:latin typeface="Copperplate Gothic Light" pitchFamily="34" charset="0"/>
              </a:rPr>
              <a:t> </a:t>
            </a:r>
            <a:r>
              <a:rPr lang="en-US" dirty="0" err="1">
                <a:latin typeface="Copperplate Gothic Light" pitchFamily="34" charset="0"/>
              </a:rPr>
              <a:t>punct</a:t>
            </a:r>
            <a:r>
              <a:rPr lang="en-US" dirty="0">
                <a:latin typeface="Copperplate Gothic Light" pitchFamily="34" charset="0"/>
              </a:rPr>
              <a:t> de </a:t>
            </a:r>
            <a:r>
              <a:rPr lang="en-US" dirty="0" err="1">
                <a:latin typeface="Copperplate Gothic Light" pitchFamily="34" charset="0"/>
              </a:rPr>
              <a:t>sprijin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501008"/>
            <a:ext cx="3240360" cy="2520280"/>
          </a:xfrm>
        </p:spPr>
      </p:pic>
      <p:pic>
        <p:nvPicPr>
          <p:cNvPr id="3074" name="Picture 2" descr="C:\Users\Statia_7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074"/>
            <a:ext cx="3464252" cy="24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643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288032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Forta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activa</a:t>
            </a:r>
            <a:r>
              <a:rPr lang="en-US" dirty="0" smtClean="0">
                <a:latin typeface="Comic Sans MS" pitchFamily="66" charset="0"/>
              </a:rPr>
              <a:t>-F care </a:t>
            </a:r>
            <a:r>
              <a:rPr lang="en-US" dirty="0" err="1" smtClean="0">
                <a:latin typeface="Comic Sans MS" pitchFamily="66" charset="0"/>
              </a:rPr>
              <a:t>pune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pirghia</a:t>
            </a:r>
            <a:r>
              <a:rPr lang="en-US" dirty="0" smtClean="0">
                <a:latin typeface="Comic Sans MS" pitchFamily="66" charset="0"/>
              </a:rPr>
              <a:t> in </a:t>
            </a:r>
            <a:r>
              <a:rPr lang="en-US" dirty="0" err="1" smtClean="0">
                <a:latin typeface="Comic Sans MS" pitchFamily="66" charset="0"/>
              </a:rPr>
              <a:t>miscare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Forta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rezistenta</a:t>
            </a:r>
            <a:r>
              <a:rPr lang="en-US" dirty="0" smtClean="0">
                <a:latin typeface="Comic Sans MS" pitchFamily="66" charset="0"/>
              </a:rPr>
              <a:t>-F care </a:t>
            </a:r>
            <a:r>
              <a:rPr lang="en-US" dirty="0" err="1" smtClean="0">
                <a:latin typeface="Comic Sans MS" pitchFamily="66" charset="0"/>
              </a:rPr>
              <a:t>trebuie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invinsa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573016"/>
            <a:ext cx="3096344" cy="1080120"/>
          </a:xfrm>
        </p:spPr>
      </p:pic>
      <p:pic>
        <p:nvPicPr>
          <p:cNvPr id="2050" name="Picture 2" descr="C:\Users\Statia_7\Pictures\pirghie\p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85866"/>
            <a:ext cx="3096344" cy="140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atia_7\Pictures\pirghie\p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2057" y="3573017"/>
            <a:ext cx="31858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84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440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 err="1" smtClean="0"/>
              <a:t>functie</a:t>
            </a:r>
            <a:r>
              <a:rPr lang="en-US" sz="3600" dirty="0" smtClean="0"/>
              <a:t> de </a:t>
            </a:r>
            <a:r>
              <a:rPr lang="en-US" sz="3600" dirty="0" err="1" smtClean="0"/>
              <a:t>pozitia</a:t>
            </a:r>
            <a:r>
              <a:rPr lang="en-US" sz="3600" dirty="0" smtClean="0"/>
              <a:t> </a:t>
            </a:r>
            <a:r>
              <a:rPr lang="en-US" sz="3600" dirty="0" err="1" smtClean="0"/>
              <a:t>punctului</a:t>
            </a:r>
            <a:r>
              <a:rPr lang="en-US" sz="3600" dirty="0" smtClean="0"/>
              <a:t> de </a:t>
            </a:r>
            <a:r>
              <a:rPr lang="en-US" sz="3600" dirty="0" err="1" smtClean="0"/>
              <a:t>sprijin,pirghiile</a:t>
            </a:r>
            <a:r>
              <a:rPr lang="en-US" sz="3600" dirty="0" smtClean="0"/>
              <a:t> </a:t>
            </a:r>
            <a:r>
              <a:rPr lang="en-US" sz="3600" dirty="0" err="1" smtClean="0"/>
              <a:t>sunr</a:t>
            </a:r>
            <a:r>
              <a:rPr lang="en-US" sz="3600" dirty="0" smtClean="0"/>
              <a:t> de 3 </a:t>
            </a:r>
            <a:r>
              <a:rPr lang="en-US" sz="3600" dirty="0" err="1" smtClean="0"/>
              <a:t>feluri</a:t>
            </a:r>
            <a:r>
              <a:rPr lang="en-US" sz="3600" dirty="0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60848"/>
            <a:ext cx="7344816" cy="3816424"/>
          </a:xfrm>
        </p:spPr>
      </p:pic>
    </p:spTree>
    <p:extLst>
      <p:ext uri="{BB962C8B-B14F-4D97-AF65-F5344CB8AC3E}">
        <p14:creationId xmlns:p14="http://schemas.microsoft.com/office/powerpoint/2010/main" xmlns="" val="15423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/>
          <a:lstStyle/>
          <a:p>
            <a:r>
              <a:rPr lang="en-US" dirty="0" err="1" smtClean="0">
                <a:latin typeface="Castellar" pitchFamily="18" charset="0"/>
              </a:rPr>
              <a:t>Genurile</a:t>
            </a:r>
            <a:r>
              <a:rPr lang="en-US" dirty="0" smtClean="0">
                <a:latin typeface="Castellar" pitchFamily="18" charset="0"/>
              </a:rPr>
              <a:t> DE PIRGHII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340768"/>
            <a:ext cx="4176463" cy="55172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>
                <a:latin typeface="Comic Sans MS" pitchFamily="66" charset="0"/>
              </a:rPr>
              <a:t>de </a:t>
            </a:r>
            <a:r>
              <a:rPr lang="en-GB" sz="2000" dirty="0" err="1">
                <a:latin typeface="Comic Sans MS" pitchFamily="66" charset="0"/>
              </a:rPr>
              <a:t>gradul</a:t>
            </a:r>
            <a:r>
              <a:rPr lang="en-GB" sz="2000" dirty="0">
                <a:latin typeface="Comic Sans MS" pitchFamily="66" charset="0"/>
              </a:rPr>
              <a:t> I: </a:t>
            </a:r>
            <a:r>
              <a:rPr lang="en-GB" sz="2000" dirty="0" err="1">
                <a:latin typeface="Comic Sans MS" pitchFamily="66" charset="0"/>
              </a:rPr>
              <a:t>punctul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sprijin</a:t>
            </a:r>
            <a:r>
              <a:rPr lang="en-GB" sz="2000" dirty="0">
                <a:latin typeface="Comic Sans MS" pitchFamily="66" charset="0"/>
              </a:rPr>
              <a:t> se </a:t>
            </a:r>
            <a:r>
              <a:rPr lang="en-GB" sz="2000" dirty="0" err="1">
                <a:latin typeface="Comic Sans MS" pitchFamily="66" charset="0"/>
              </a:rPr>
              <a:t>află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între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punctele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aplicaţie</a:t>
            </a:r>
            <a:r>
              <a:rPr lang="en-GB" sz="2000" dirty="0">
                <a:latin typeface="Comic Sans MS" pitchFamily="66" charset="0"/>
              </a:rPr>
              <a:t> ale </a:t>
            </a:r>
            <a:r>
              <a:rPr lang="en-GB" sz="2000" dirty="0" err="1">
                <a:latin typeface="Comic Sans MS" pitchFamily="66" charset="0"/>
              </a:rPr>
              <a:t>celor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două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forţe</a:t>
            </a:r>
            <a:r>
              <a:rPr lang="en-GB" sz="2000" dirty="0">
                <a:latin typeface="Comic Sans MS" pitchFamily="66" charset="0"/>
              </a:rPr>
              <a:t>. </a:t>
            </a:r>
            <a:r>
              <a:rPr lang="en-GB" sz="2000" dirty="0" err="1">
                <a:latin typeface="Comic Sans MS" pitchFamily="66" charset="0"/>
              </a:rPr>
              <a:t>Exemple</a:t>
            </a:r>
            <a:r>
              <a:rPr lang="en-GB" sz="2000" dirty="0">
                <a:latin typeface="Comic Sans MS" pitchFamily="66" charset="0"/>
              </a:rPr>
              <a:t>: </a:t>
            </a:r>
            <a:r>
              <a:rPr lang="en-GB" sz="2000" dirty="0" err="1">
                <a:latin typeface="Comic Sans MS" pitchFamily="66" charset="0"/>
              </a:rPr>
              <a:t>levierul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dirty="0" err="1">
                <a:latin typeface="Comic Sans MS" pitchFamily="66" charset="0"/>
              </a:rPr>
              <a:t>foarfecele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dirty="0" err="1">
                <a:latin typeface="Comic Sans MS" pitchFamily="66" charset="0"/>
              </a:rPr>
              <a:t>balansoarul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dirty="0" err="1">
                <a:latin typeface="Comic Sans MS" pitchFamily="66" charset="0"/>
              </a:rPr>
              <a:t>braţul</a:t>
            </a:r>
            <a:r>
              <a:rPr lang="en-GB" sz="2000" dirty="0">
                <a:latin typeface="Comic Sans MS" pitchFamily="66" charset="0"/>
              </a:rPr>
              <a:t> </a:t>
            </a:r>
            <a:r>
              <a:rPr lang="en-GB" sz="2000" dirty="0" err="1">
                <a:latin typeface="Comic Sans MS" pitchFamily="66" charset="0"/>
                <a:hlinkClick r:id="rId2" tooltip="Balanță"/>
              </a:rPr>
              <a:t>balanţei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Comic Sans MS" pitchFamily="66" charset="0"/>
              </a:rPr>
              <a:t>de </a:t>
            </a:r>
            <a:r>
              <a:rPr lang="en-GB" sz="2000" dirty="0" err="1">
                <a:latin typeface="Comic Sans MS" pitchFamily="66" charset="0"/>
              </a:rPr>
              <a:t>gradul</a:t>
            </a:r>
            <a:r>
              <a:rPr lang="en-GB" sz="2000" dirty="0">
                <a:latin typeface="Comic Sans MS" pitchFamily="66" charset="0"/>
              </a:rPr>
              <a:t> al II-lea: </a:t>
            </a:r>
            <a:r>
              <a:rPr lang="en-GB" sz="2000" dirty="0" err="1">
                <a:latin typeface="Comic Sans MS" pitchFamily="66" charset="0"/>
              </a:rPr>
              <a:t>punctul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aplicaţie</a:t>
            </a:r>
            <a:r>
              <a:rPr lang="en-GB" sz="2000" dirty="0">
                <a:latin typeface="Comic Sans MS" pitchFamily="66" charset="0"/>
              </a:rPr>
              <a:t> al </a:t>
            </a:r>
            <a:r>
              <a:rPr lang="en-GB" sz="2000" dirty="0" err="1">
                <a:latin typeface="Comic Sans MS" pitchFamily="66" charset="0"/>
              </a:rPr>
              <a:t>forţei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rezistente</a:t>
            </a:r>
            <a:r>
              <a:rPr lang="en-GB" sz="2000" dirty="0">
                <a:latin typeface="Comic Sans MS" pitchFamily="66" charset="0"/>
              </a:rPr>
              <a:t> se </a:t>
            </a:r>
            <a:r>
              <a:rPr lang="en-GB" sz="2000" dirty="0" err="1">
                <a:latin typeface="Comic Sans MS" pitchFamily="66" charset="0"/>
              </a:rPr>
              <a:t>află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între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articulaţie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şi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cel</a:t>
            </a:r>
            <a:r>
              <a:rPr lang="en-GB" sz="2000" dirty="0">
                <a:latin typeface="Comic Sans MS" pitchFamily="66" charset="0"/>
              </a:rPr>
              <a:t> al </a:t>
            </a:r>
            <a:r>
              <a:rPr lang="en-GB" sz="2000" dirty="0" err="1">
                <a:latin typeface="Comic Sans MS" pitchFamily="66" charset="0"/>
              </a:rPr>
              <a:t>forţei</a:t>
            </a:r>
            <a:r>
              <a:rPr lang="en-GB" sz="2000" dirty="0">
                <a:latin typeface="Comic Sans MS" pitchFamily="66" charset="0"/>
              </a:rPr>
              <a:t> active. </a:t>
            </a:r>
            <a:r>
              <a:rPr lang="en-GB" sz="2000" dirty="0" err="1">
                <a:latin typeface="Comic Sans MS" pitchFamily="66" charset="0"/>
              </a:rPr>
              <a:t>Exemple</a:t>
            </a:r>
            <a:r>
              <a:rPr lang="en-GB" sz="2000" dirty="0">
                <a:latin typeface="Comic Sans MS" pitchFamily="66" charset="0"/>
              </a:rPr>
              <a:t>: </a:t>
            </a:r>
            <a:r>
              <a:rPr lang="en-GB" sz="2000" dirty="0" err="1">
                <a:latin typeface="Comic Sans MS" pitchFamily="66" charset="0"/>
              </a:rPr>
              <a:t>roaba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dirty="0" err="1">
                <a:latin typeface="Comic Sans MS" pitchFamily="66" charset="0"/>
              </a:rPr>
              <a:t>pedala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frână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Comic Sans MS" pitchFamily="66" charset="0"/>
              </a:rPr>
              <a:t>de </a:t>
            </a:r>
            <a:r>
              <a:rPr lang="en-GB" sz="2000" dirty="0" err="1">
                <a:latin typeface="Comic Sans MS" pitchFamily="66" charset="0"/>
              </a:rPr>
              <a:t>gradul</a:t>
            </a:r>
            <a:r>
              <a:rPr lang="en-GB" sz="2000" dirty="0">
                <a:latin typeface="Comic Sans MS" pitchFamily="66" charset="0"/>
              </a:rPr>
              <a:t> al III-lea: </a:t>
            </a:r>
            <a:r>
              <a:rPr lang="en-GB" sz="2000" dirty="0" err="1">
                <a:latin typeface="Comic Sans MS" pitchFamily="66" charset="0"/>
              </a:rPr>
              <a:t>punctul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aplicaţie</a:t>
            </a:r>
            <a:r>
              <a:rPr lang="en-GB" sz="2000" dirty="0">
                <a:latin typeface="Comic Sans MS" pitchFamily="66" charset="0"/>
              </a:rPr>
              <a:t> al </a:t>
            </a:r>
            <a:r>
              <a:rPr lang="en-GB" sz="2000" dirty="0" err="1">
                <a:latin typeface="Comic Sans MS" pitchFamily="66" charset="0"/>
              </a:rPr>
              <a:t>forţei</a:t>
            </a:r>
            <a:r>
              <a:rPr lang="en-GB" sz="2000" dirty="0">
                <a:latin typeface="Comic Sans MS" pitchFamily="66" charset="0"/>
              </a:rPr>
              <a:t> active </a:t>
            </a:r>
            <a:r>
              <a:rPr lang="en-GB" sz="2000" dirty="0" err="1">
                <a:latin typeface="Comic Sans MS" pitchFamily="66" charset="0"/>
              </a:rPr>
              <a:t>este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situat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între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cel</a:t>
            </a:r>
            <a:r>
              <a:rPr lang="en-GB" sz="2000" dirty="0">
                <a:latin typeface="Comic Sans MS" pitchFamily="66" charset="0"/>
              </a:rPr>
              <a:t> al </a:t>
            </a:r>
            <a:r>
              <a:rPr lang="en-GB" sz="2000" dirty="0" err="1">
                <a:latin typeface="Comic Sans MS" pitchFamily="66" charset="0"/>
              </a:rPr>
              <a:t>forţei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rezistente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şi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punctul</a:t>
            </a:r>
            <a:r>
              <a:rPr lang="en-GB" sz="2000" dirty="0">
                <a:latin typeface="Comic Sans MS" pitchFamily="66" charset="0"/>
              </a:rPr>
              <a:t> de </a:t>
            </a:r>
            <a:r>
              <a:rPr lang="en-GB" sz="2000" dirty="0" err="1">
                <a:latin typeface="Comic Sans MS" pitchFamily="66" charset="0"/>
              </a:rPr>
              <a:t>sprijin</a:t>
            </a:r>
            <a:r>
              <a:rPr lang="en-GB" sz="2000" dirty="0">
                <a:latin typeface="Comic Sans MS" pitchFamily="66" charset="0"/>
              </a:rPr>
              <a:t>. </a:t>
            </a:r>
            <a:r>
              <a:rPr lang="en-GB" sz="2000" dirty="0" err="1">
                <a:latin typeface="Comic Sans MS" pitchFamily="66" charset="0"/>
              </a:rPr>
              <a:t>Exemple</a:t>
            </a:r>
            <a:r>
              <a:rPr lang="en-GB" sz="2000" dirty="0">
                <a:latin typeface="Comic Sans MS" pitchFamily="66" charset="0"/>
              </a:rPr>
              <a:t>: </a:t>
            </a:r>
            <a:r>
              <a:rPr lang="en-GB" sz="2000" dirty="0" err="1">
                <a:latin typeface="Comic Sans MS" pitchFamily="66" charset="0"/>
              </a:rPr>
              <a:t>braţul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omului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dirty="0" err="1">
                <a:latin typeface="Comic Sans MS" pitchFamily="66" charset="0"/>
              </a:rPr>
              <a:t>penseta</a:t>
            </a:r>
            <a:r>
              <a:rPr lang="en-GB" sz="2000" dirty="0">
                <a:latin typeface="Comic Sans MS" pitchFamily="66" charset="0"/>
              </a:rPr>
              <a:t>.</a:t>
            </a:r>
          </a:p>
          <a:p>
            <a:pPr>
              <a:buFont typeface="Arial" charset="0"/>
              <a:buNone/>
            </a:pPr>
            <a:endParaRPr lang="en-GB" sz="2000" dirty="0"/>
          </a:p>
        </p:txBody>
      </p:sp>
      <p:pic>
        <p:nvPicPr>
          <p:cNvPr id="4098" name="Picture 2" descr="C:\Users\Statia_7\Pictures\pirghie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9856" y="1484784"/>
            <a:ext cx="2940536" cy="119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tatia_7\Pictures\pirghie\p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9858" y="4797152"/>
            <a:ext cx="294053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tatia_7\Pictures\pirghie\p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6429" y="3140968"/>
            <a:ext cx="2940535" cy="125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370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08012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Castellar" pitchFamily="18" charset="0"/>
              </a:rPr>
              <a:t>Dupa</a:t>
            </a:r>
            <a:r>
              <a:rPr lang="en-US" sz="3200" dirty="0" smtClean="0">
                <a:latin typeface="Castellar" pitchFamily="18" charset="0"/>
              </a:rPr>
              <a:t> cum </a:t>
            </a:r>
            <a:r>
              <a:rPr lang="en-US" sz="3200" dirty="0" err="1" smtClean="0">
                <a:latin typeface="Castellar" pitchFamily="18" charset="0"/>
              </a:rPr>
              <a:t>vedeti</a:t>
            </a:r>
            <a:r>
              <a:rPr lang="en-US" sz="3200" dirty="0" err="1">
                <a:latin typeface="Castellar" pitchFamily="18" charset="0"/>
              </a:rPr>
              <a:t>,</a:t>
            </a:r>
            <a:r>
              <a:rPr lang="en-US" sz="3200" dirty="0" err="1" smtClean="0">
                <a:latin typeface="Castellar" pitchFamily="18" charset="0"/>
              </a:rPr>
              <a:t>pirghii</a:t>
            </a:r>
            <a:r>
              <a:rPr lang="en-US" sz="3200" dirty="0" smtClean="0">
                <a:latin typeface="Castellar" pitchFamily="18" charset="0"/>
              </a:rPr>
              <a:t> </a:t>
            </a:r>
            <a:r>
              <a:rPr lang="en-US" sz="3200" dirty="0" err="1" smtClean="0">
                <a:latin typeface="Castellar" pitchFamily="18" charset="0"/>
              </a:rPr>
              <a:t>sunt</a:t>
            </a:r>
            <a:r>
              <a:rPr lang="en-US" sz="3200" dirty="0" smtClean="0">
                <a:latin typeface="Castellar" pitchFamily="18" charset="0"/>
              </a:rPr>
              <a:t> </a:t>
            </a:r>
            <a:r>
              <a:rPr lang="en-US" sz="3200" dirty="0" err="1" smtClean="0">
                <a:latin typeface="Castellar" pitchFamily="18" charset="0"/>
              </a:rPr>
              <a:t>peste</a:t>
            </a:r>
            <a:r>
              <a:rPr lang="en-US" sz="3200" dirty="0" smtClean="0">
                <a:latin typeface="Castellar" pitchFamily="18" charset="0"/>
              </a:rPr>
              <a:t> tot in </a:t>
            </a:r>
            <a:r>
              <a:rPr lang="en-US" sz="3200" dirty="0" err="1" smtClean="0">
                <a:latin typeface="Castellar" pitchFamily="18" charset="0"/>
              </a:rPr>
              <a:t>jurul</a:t>
            </a:r>
            <a:r>
              <a:rPr lang="en-US" sz="3200" dirty="0" smtClean="0">
                <a:latin typeface="Castellar" pitchFamily="18" charset="0"/>
              </a:rPr>
              <a:t> </a:t>
            </a:r>
            <a:r>
              <a:rPr lang="en-US" sz="3200" dirty="0" err="1" smtClean="0">
                <a:latin typeface="Castellar" pitchFamily="18" charset="0"/>
              </a:rPr>
              <a:t>nostru</a:t>
            </a:r>
            <a:r>
              <a:rPr lang="en-US" sz="3200" dirty="0" smtClean="0">
                <a:latin typeface="Castellar" pitchFamily="18" charset="0"/>
              </a:rPr>
              <a:t>!</a:t>
            </a:r>
            <a:endParaRPr lang="en-US" sz="3200" dirty="0">
              <a:latin typeface="Castellar" pitchFamily="18" charset="0"/>
            </a:endParaRPr>
          </a:p>
        </p:txBody>
      </p:sp>
      <p:pic>
        <p:nvPicPr>
          <p:cNvPr id="4" name="Picture 6" descr="ANd9GcTCTo_rjc3TlwB2z1pdO4j94qCtuIy5-2_nNKG7qqklSCqoVekv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2204864"/>
            <a:ext cx="7200799" cy="432047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33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244</TotalTime>
  <Words>125</Words>
  <Application>Microsoft Office PowerPoint</Application>
  <PresentationFormat>Expunere pe ecran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Austin</vt:lpstr>
      <vt:lpstr>Mecanisme simple 2.PÂRGHII</vt:lpstr>
      <vt:lpstr>“Ajuta-ma,te rog, cu o pirghie!”</vt:lpstr>
      <vt:lpstr>Stii unde apare pirghia?</vt:lpstr>
      <vt:lpstr>Pirghia  este o bara rigida (care nu se indoaie),ce se roteste in jurul unui punct fix,numit punct de sprijin</vt:lpstr>
      <vt:lpstr>Forta activa-F care pune pirghia in miscare Forta rezistenta-F care trebuie invinsa</vt:lpstr>
      <vt:lpstr>In functie de pozitia punctului de sprijin,pirghiile sunr de 3 feluri:</vt:lpstr>
      <vt:lpstr>Genurile DE PIRGHII</vt:lpstr>
      <vt:lpstr>Dupa cum vedeti,pirghii sunt peste tot in jurul nostru!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Mecanisme simple PIRGHIA</dc:title>
  <dc:creator>Statia_7</dc:creator>
  <cp:lastModifiedBy>Director</cp:lastModifiedBy>
  <cp:revision>19</cp:revision>
  <dcterms:created xsi:type="dcterms:W3CDTF">2017-04-02T17:47:18Z</dcterms:created>
  <dcterms:modified xsi:type="dcterms:W3CDTF">2020-03-22T22:06:17Z</dcterms:modified>
</cp:coreProperties>
</file>